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0"/>
  </p:notesMasterIdLst>
  <p:sldIdLst>
    <p:sldId id="445" r:id="rId3"/>
    <p:sldId id="282" r:id="rId4"/>
    <p:sldId id="280" r:id="rId5"/>
    <p:sldId id="386" r:id="rId6"/>
    <p:sldId id="283" r:id="rId7"/>
    <p:sldId id="278" r:id="rId8"/>
    <p:sldId id="366" r:id="rId9"/>
    <p:sldId id="311" r:id="rId10"/>
    <p:sldId id="447" r:id="rId11"/>
    <p:sldId id="533" r:id="rId12"/>
    <p:sldId id="551" r:id="rId13"/>
    <p:sldId id="572" r:id="rId14"/>
    <p:sldId id="573" r:id="rId15"/>
    <p:sldId id="574" r:id="rId16"/>
    <p:sldId id="477" r:id="rId17"/>
    <p:sldId id="460" r:id="rId18"/>
    <p:sldId id="310" r:id="rId19"/>
    <p:sldId id="562" r:id="rId20"/>
    <p:sldId id="575" r:id="rId21"/>
    <p:sldId id="576" r:id="rId22"/>
    <p:sldId id="495" r:id="rId23"/>
    <p:sldId id="577" r:id="rId24"/>
    <p:sldId id="559" r:id="rId25"/>
    <p:sldId id="578" r:id="rId26"/>
    <p:sldId id="292" r:id="rId27"/>
    <p:sldId id="293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004DE6"/>
    <a:srgbClr val="DDBA59"/>
    <a:srgbClr val="006600"/>
    <a:srgbClr val="003FBC"/>
    <a:srgbClr val="9900FF"/>
    <a:srgbClr val="FF0066"/>
    <a:srgbClr val="FF66C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2" autoAdjust="0"/>
    <p:restoredTop sz="90326" autoAdjust="0"/>
  </p:normalViewPr>
  <p:slideViewPr>
    <p:cSldViewPr snapToGrid="0">
      <p:cViewPr varScale="1">
        <p:scale>
          <a:sx n="62" d="100"/>
          <a:sy n="62" d="100"/>
        </p:scale>
        <p:origin x="62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mg176.imageshack.us/img176/2835/untitledjkloxl6.png&amp;imgrefurl=http://vnthuquan.net/diendan/tm.aspx?m%3D276754&amp;usg=__XBigTxpP-ClWl8tEbVC9TY9WbLs=&amp;h=250&amp;w=384&amp;sz=202&amp;hl=vi&amp;start=8&amp;tbnid=R7HgizXxQXXSvM:&amp;tbnh=80&amp;tbnw=123&amp;prev=/images?q%3DTr%C3%A2u%2Bc%C3%A0y%26gbv%3D2%26ndsp%3D20%26hl%3Dvi%26sa%3D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19896"/>
              </p:ext>
            </p:extLst>
          </p:nvPr>
        </p:nvGraphicFramePr>
        <p:xfrm>
          <a:off x="943430" y="792843"/>
          <a:ext cx="10203542" cy="4853305"/>
        </p:xfrm>
        <a:graphic>
          <a:graphicData uri="http://schemas.openxmlformats.org/drawingml/2006/table">
            <a:tbl>
              <a:tblPr/>
              <a:tblGrid>
                <a:gridCol w="5382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ngữ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 tạo thành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6424386" y="339200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Nhà nông</a:t>
            </a:r>
          </a:p>
        </p:txBody>
      </p:sp>
      <p:sp>
        <p:nvSpPr>
          <p:cNvPr id="27" name="Text Box 94"/>
          <p:cNvSpPr txBox="1">
            <a:spLocks noChangeArrowheads="1"/>
          </p:cNvSpPr>
          <p:nvPr/>
        </p:nvSpPr>
        <p:spPr bwMode="auto">
          <a:xfrm>
            <a:off x="8761186" y="4314623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 Cụm danh từ</a:t>
            </a:r>
          </a:p>
        </p:txBody>
      </p:sp>
      <p:sp>
        <p:nvSpPr>
          <p:cNvPr id="28" name="Text Box 96"/>
          <p:cNvSpPr txBox="1">
            <a:spLocks noChangeArrowheads="1"/>
          </p:cNvSpPr>
          <p:nvPr/>
        </p:nvSpPr>
        <p:spPr bwMode="auto">
          <a:xfrm>
            <a:off x="9072337" y="3399568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>
                <a:solidFill>
                  <a:srgbClr val="00B050"/>
                </a:solidFill>
                <a:cs typeface="Times New Roman" panose="02020603050405020304" pitchFamily="18" charset="0"/>
              </a:rPr>
              <a:t> Danh từ </a:t>
            </a:r>
          </a:p>
        </p:txBody>
      </p:sp>
      <p:sp>
        <p:nvSpPr>
          <p:cNvPr id="29" name="Text Box 97"/>
          <p:cNvSpPr txBox="1">
            <a:spLocks noChangeArrowheads="1"/>
          </p:cNvSpPr>
          <p:nvPr/>
        </p:nvSpPr>
        <p:spPr bwMode="auto">
          <a:xfrm>
            <a:off x="9142186" y="2495399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B050"/>
                </a:solidFill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30" name="Text Box 98"/>
          <p:cNvSpPr txBox="1">
            <a:spLocks noChangeArrowheads="1"/>
          </p:cNvSpPr>
          <p:nvPr/>
        </p:nvSpPr>
        <p:spPr bwMode="auto">
          <a:xfrm>
            <a:off x="9072337" y="1794963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en-US">
                <a:solidFill>
                  <a:srgbClr val="00B050"/>
                </a:solidFill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6115959" y="1736146"/>
            <a:ext cx="2304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  Ruộng rẫy</a:t>
            </a:r>
          </a:p>
        </p:txBody>
      </p:sp>
      <p:sp>
        <p:nvSpPr>
          <p:cNvPr id="32" name="Text Box 100"/>
          <p:cNvSpPr txBox="1">
            <a:spLocks noChangeArrowheads="1"/>
          </p:cNvSpPr>
          <p:nvPr/>
        </p:nvSpPr>
        <p:spPr bwMode="auto">
          <a:xfrm>
            <a:off x="6424386" y="2505403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  Cuốc cày  </a:t>
            </a:r>
          </a:p>
        </p:txBody>
      </p:sp>
      <p:sp>
        <p:nvSpPr>
          <p:cNvPr id="33" name="Line 102"/>
          <p:cNvSpPr>
            <a:spLocks noChangeShapeType="1"/>
          </p:cNvSpPr>
          <p:nvPr/>
        </p:nvSpPr>
        <p:spPr bwMode="auto">
          <a:xfrm>
            <a:off x="5598886" y="34979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21"/>
          <p:cNvSpPr>
            <a:spLocks noChangeArrowheads="1"/>
          </p:cNvSpPr>
          <p:nvPr/>
        </p:nvSpPr>
        <p:spPr bwMode="auto">
          <a:xfrm>
            <a:off x="6310993" y="4278615"/>
            <a:ext cx="2284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Đồng và các bạn anh</a:t>
            </a:r>
          </a:p>
        </p:txBody>
      </p:sp>
      <p:sp>
        <p:nvSpPr>
          <p:cNvPr id="35" name="Text Box 126"/>
          <p:cNvSpPr txBox="1">
            <a:spLocks noChangeArrowheads="1"/>
          </p:cNvSpPr>
          <p:nvPr/>
        </p:nvSpPr>
        <p:spPr bwMode="auto">
          <a:xfrm>
            <a:off x="1059545" y="1745343"/>
            <a:ext cx="463368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1. Ruộng rẫy là chiến trường </a:t>
            </a: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2. Cuốc cày là vũ khí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3. Nhà nông là chiến sĩ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>
                <a:cs typeface="Times New Roman" panose="02020603050405020304" pitchFamily="18" charset="0"/>
              </a:rPr>
              <a:t>4. Kim Đồng và các bạn anh là những đội viên đầu tiên của Đội ta.</a:t>
            </a: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5714" y="685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8114" y="12192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VNI-Times" pitchFamily="2" charset="0"/>
            </a:endParaRPr>
          </a:p>
        </p:txBody>
      </p:sp>
      <p:pic>
        <p:nvPicPr>
          <p:cNvPr id="6" name="Picture 7" descr="untitledjkloxl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03" y="579494"/>
            <a:ext cx="3897086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05314" y="3505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605314" y="298053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Nhà nông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2485963" y="5645308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Ruộng rẫy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175500" y="5466554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Kim Đồng</a:t>
            </a:r>
          </a:p>
        </p:txBody>
      </p:sp>
      <p:pic>
        <p:nvPicPr>
          <p:cNvPr id="16" name="Picture 51" descr="Ruongbactha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1" y="3453550"/>
            <a:ext cx="3897086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886" y="869156"/>
            <a:ext cx="3534229" cy="45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otted diamond"/>
          <p:cNvSpPr>
            <a:spLocks noChangeArrowheads="1"/>
          </p:cNvSpPr>
          <p:nvPr/>
        </p:nvSpPr>
        <p:spPr bwMode="auto">
          <a:xfrm>
            <a:off x="1181100" y="1201058"/>
            <a:ext cx="8001000" cy="1173163"/>
          </a:xfrm>
          <a:prstGeom prst="wedgeRoundRectCallout">
            <a:avLst>
              <a:gd name="adj1" fmla="val -55463"/>
              <a:gd name="adj2" fmla="val 17528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/>
              <a:t>Trong câu kể Ai là gì? Chủ ngữ trả lời cho câu hỏi nào?</a:t>
            </a:r>
          </a:p>
          <a:p>
            <a:pPr algn="just"/>
            <a:endParaRPr lang="en-US" altLang="en-US" sz="3600" b="1">
              <a:latin typeface=".VnArial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8086" y="3439887"/>
            <a:ext cx="6248400" cy="12003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520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006600" y="1055914"/>
            <a:ext cx="8153400" cy="21336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2463800" y="3189514"/>
            <a:ext cx="7315200" cy="25908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86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973942" y="1084942"/>
            <a:ext cx="8153400" cy="1077218"/>
          </a:xfrm>
          <a:prstGeom prst="rect">
            <a:avLst/>
          </a:prstGeom>
          <a:solidFill>
            <a:srgbClr val="FFFF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Up Arrow Callout 2"/>
          <p:cNvSpPr/>
          <p:nvPr/>
        </p:nvSpPr>
        <p:spPr>
          <a:xfrm>
            <a:off x="1973942" y="2162160"/>
            <a:ext cx="8153400" cy="2970212"/>
          </a:xfrm>
          <a:prstGeom prst="upArrowCallout">
            <a:avLst>
              <a:gd name="adj1" fmla="val 20113"/>
              <a:gd name="adj2" fmla="val 1913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84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88631" y="2155373"/>
            <a:ext cx="9297083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trong câu kể Ai là gì? chỉ sự vật được giới thiệu, nhận định ở vị ngữ.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trả lời cho câu hỏi: Ai? hoặc Con gì?, Cái gì?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thường do danh từ ( cụm danh từ ) tạo thành.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28914" y="609600"/>
            <a:ext cx="10319657" cy="449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pt-BR" altLang="en-US" sz="2800" b="1" u="sng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pt-BR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. Đọc các câu sau: 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	 - Văn hoá nghệ thuật cũng là một mặt trận. Anh chị em là chiến sĩ trên mặt trận ấy.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									</a:t>
            </a:r>
            <a:r>
              <a:rPr lang="pt-BR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HỒ CHÍ MINH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- Vừa buồn mà lại vừa vui mới thực là nỗi niềm bông phượng. Hoa phượng là hoa học trò.</a:t>
            </a:r>
          </a:p>
          <a:p>
            <a:pPr algn="just">
              <a:buFontTx/>
              <a:buNone/>
            </a:pP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								     </a:t>
            </a:r>
            <a:r>
              <a:rPr lang="pt-BR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XUÂN DIỆU</a:t>
            </a:r>
            <a:r>
              <a:rPr lang="pt-BR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    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" name="Group 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818745"/>
              </p:ext>
            </p:extLst>
          </p:nvPr>
        </p:nvGraphicFramePr>
        <p:xfrm>
          <a:off x="1208314" y="4464276"/>
          <a:ext cx="5410200" cy="579438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 Tìm câu kể 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 là gì ?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32"/>
          <p:cNvSpPr>
            <a:spLocks noChangeArrowheads="1"/>
          </p:cNvSpPr>
          <p:nvPr/>
        </p:nvSpPr>
        <p:spPr bwMode="auto">
          <a:xfrm rot="10800000" flipV="1">
            <a:off x="1109507" y="5164420"/>
            <a:ext cx="763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/>
              <a:t> b) Xác định chủ ngữ của các câu tìm được.    </a:t>
            </a:r>
          </a:p>
        </p:txBody>
      </p:sp>
    </p:spTree>
    <p:extLst>
      <p:ext uri="{BB962C8B-B14F-4D97-AF65-F5344CB8AC3E}">
        <p14:creationId xmlns:p14="http://schemas.microsoft.com/office/powerpoint/2010/main" val="268891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3096" y="893020"/>
            <a:ext cx="657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1. Văn hoá nghệ thuật cũng là một mặt trận.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3096" y="1880344"/>
            <a:ext cx="6245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2. Anh chị em là chiến sĩ trên mặt trận ấy.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096" y="2808552"/>
            <a:ext cx="936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3. Vừa buồn mà lại vừa vui mới thực là nỗi niềm bông phượng.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9923" y="3736760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Hoa phượng là hoa học trò. 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05696" y="1860024"/>
            <a:ext cx="1796010" cy="928208"/>
            <a:chOff x="1734725" y="872700"/>
            <a:chExt cx="1796010" cy="92820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389086" y="872700"/>
              <a:ext cx="141649" cy="523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5948" y="863992"/>
            <a:ext cx="2912166" cy="928208"/>
            <a:chOff x="1734725" y="872700"/>
            <a:chExt cx="1796010" cy="92820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63820" y="872700"/>
              <a:ext cx="141649" cy="52322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3441" y="2788232"/>
            <a:ext cx="3691015" cy="910327"/>
            <a:chOff x="1734725" y="890581"/>
            <a:chExt cx="1796010" cy="91032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363820" y="890581"/>
              <a:ext cx="82166" cy="5053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26450" y="3718880"/>
            <a:ext cx="1989207" cy="910327"/>
            <a:chOff x="1734725" y="890581"/>
            <a:chExt cx="1796010" cy="9103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734725" y="1339243"/>
              <a:ext cx="16038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363820" y="890581"/>
              <a:ext cx="82166" cy="5053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38963" y="1339243"/>
              <a:ext cx="1291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20280" y="1344547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96519" y="2458283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5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553028" y="700555"/>
            <a:ext cx="941977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en-US" b="1" u="sng">
                <a:cs typeface="Times New Roman" panose="02020603050405020304" pitchFamily="18" charset="0"/>
              </a:rPr>
              <a:t>Bài 2.</a:t>
            </a:r>
            <a:r>
              <a:rPr lang="pt-BR" altLang="en-US" b="1">
                <a:cs typeface="Times New Roman" panose="02020603050405020304" pitchFamily="18" charset="0"/>
              </a:rPr>
              <a:t> Chọn từ ngữ thích hợp ở cột A ghép với từ ngữ ở cột B để tạo thành câu kể </a:t>
            </a:r>
            <a:r>
              <a:rPr lang="pt-BR" altLang="en-US" b="1" i="1">
                <a:cs typeface="Times New Roman" panose="02020603050405020304" pitchFamily="18" charset="0"/>
              </a:rPr>
              <a:t>Ai là gì ?</a:t>
            </a:r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endParaRPr lang="pt-BR" altLang="en-US" b="1">
              <a:cs typeface="Times New Roman" panose="02020603050405020304" pitchFamily="18" charset="0"/>
            </a:endParaRPr>
          </a:p>
          <a:p>
            <a:r>
              <a:rPr lang="pt-BR" altLang="en-US" b="1">
                <a:cs typeface="Times New Roman" panose="02020603050405020304" pitchFamily="18" charset="0"/>
              </a:rPr>
              <a:t>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	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                    </a:t>
            </a:r>
          </a:p>
          <a:p>
            <a:r>
              <a:rPr lang="pt-BR" altLang="en-US" b="1">
                <a:cs typeface="Times New Roman" panose="02020603050405020304" pitchFamily="18" charset="0"/>
              </a:rPr>
              <a:t>                            </a:t>
            </a:r>
            <a:endParaRPr lang="en-US" altLang="en-US" b="1">
              <a:cs typeface="Times New Roman" panose="02020603050405020304" pitchFamily="18" charset="0"/>
            </a:endParaRPr>
          </a:p>
        </p:txBody>
      </p:sp>
      <p:graphicFrame>
        <p:nvGraphicFramePr>
          <p:cNvPr id="38" name="Group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486422"/>
              </p:ext>
            </p:extLst>
          </p:nvPr>
        </p:nvGraphicFramePr>
        <p:xfrm>
          <a:off x="1850572" y="2525485"/>
          <a:ext cx="2438400" cy="3352800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Lan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 giáo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Group 1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60558"/>
              </p:ext>
            </p:extLst>
          </p:nvPr>
        </p:nvGraphicFramePr>
        <p:xfrm>
          <a:off x="5965372" y="2525485"/>
          <a:ext cx="4495800" cy="33528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tương lai của đất nước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mẹ thứ hai của 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người Hà Nội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vốn quý nhất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Line 64"/>
          <p:cNvSpPr>
            <a:spLocks noChangeShapeType="1"/>
          </p:cNvSpPr>
          <p:nvPr/>
        </p:nvSpPr>
        <p:spPr bwMode="auto">
          <a:xfrm>
            <a:off x="4288972" y="3058885"/>
            <a:ext cx="1676400" cy="1524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65"/>
          <p:cNvSpPr>
            <a:spLocks noChangeShapeType="1"/>
          </p:cNvSpPr>
          <p:nvPr/>
        </p:nvSpPr>
        <p:spPr bwMode="auto">
          <a:xfrm>
            <a:off x="4288972" y="3820885"/>
            <a:ext cx="1676400" cy="1600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66"/>
          <p:cNvSpPr>
            <a:spLocks noChangeShapeType="1"/>
          </p:cNvSpPr>
          <p:nvPr/>
        </p:nvSpPr>
        <p:spPr bwMode="auto">
          <a:xfrm flipV="1">
            <a:off x="4288972" y="3668485"/>
            <a:ext cx="167640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67"/>
          <p:cNvSpPr>
            <a:spLocks noChangeShapeType="1"/>
          </p:cNvSpPr>
          <p:nvPr/>
        </p:nvSpPr>
        <p:spPr bwMode="auto">
          <a:xfrm flipV="1">
            <a:off x="4288972" y="2830285"/>
            <a:ext cx="1676400" cy="2819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auto">
          <a:xfrm>
            <a:off x="6498772" y="1915885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auto">
          <a:xfrm>
            <a:off x="1850572" y="1915885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auto">
          <a:xfrm>
            <a:off x="6803572" y="1915885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utoUpdateAnimBg="0"/>
      <p:bldP spid="44" grpId="0" autoUpdateAnimBg="0"/>
      <p:bldP spid="45" grpId="0" autoUpdateAnimBg="0"/>
      <p:bldP spid="4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991" y="3680271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30515" y="711200"/>
            <a:ext cx="103777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kể </a:t>
            </a:r>
            <a:r>
              <a:rPr lang="en-US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các từ ngữ sau làm chủ ngữ: </a:t>
            </a:r>
            <a:endParaRPr lang="en-US" altLang="en-US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3000" y="2024742"/>
            <a:ext cx="7696200" cy="213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Vân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Nội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………………………..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613400" y="2024742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học sinh giỏi.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241800" y="2681514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thành phố rất đẹp.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51400" y="3320142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cs typeface="Times New Roman" panose="02020603050405020304" pitchFamily="18" charset="0"/>
              </a:rPr>
              <a:t>là dân tộc anh hùng</a:t>
            </a:r>
            <a:r>
              <a:rPr lang="en-US" altLang="en-US" sz="3600" b="1">
                <a:solidFill>
                  <a:srgbClr val="FF0066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3399" y="4329792"/>
            <a:ext cx="9241971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4930522"/>
            <a:ext cx="22479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7991" y="3680271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Dũng cảm</a:t>
            </a:r>
            <a:endParaRPr lang="en-US" i="1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20686" y="2125210"/>
            <a:ext cx="89553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Vị ngữ trong câu kể </a:t>
            </a:r>
            <a:r>
              <a:rPr lang="en-US" altLang="en-US" sz="3200" b="1" i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gì? </a:t>
            </a: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đặc điểm gì 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0686" y="2794623"/>
            <a:ext cx="8955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định vị ngữ trong câu sau: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Ngọc Vân là nghệ sĩ tài hoa.</a:t>
            </a:r>
          </a:p>
        </p:txBody>
      </p:sp>
      <p:sp>
        <p:nvSpPr>
          <p:cNvPr id="2" name="Cloud 1"/>
          <p:cNvSpPr/>
          <p:nvPr/>
        </p:nvSpPr>
        <p:spPr>
          <a:xfrm>
            <a:off x="1161142" y="1273611"/>
            <a:ext cx="9782629" cy="421157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9979" y="1516464"/>
            <a:ext cx="735236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ngữ trong câu kể Ai là gì?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873730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7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và cấu tạo của chủ ngữ trong câu kể </a:t>
              </a:r>
              <a:r>
                <a:rPr lang="en-US" sz="27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Ai là gì?</a:t>
              </a:r>
              <a:endParaRPr lang="en-US" sz="27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3061751"/>
            <a:ext cx="10674076" cy="784534"/>
            <a:chOff x="-26657" y="2060507"/>
            <a:chExt cx="8941551" cy="7849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7"/>
              <a:ext cx="8271189" cy="784984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chủ ngữ trong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06562" y="4222893"/>
            <a:ext cx="10674076" cy="900649"/>
            <a:chOff x="-26657" y="2060506"/>
            <a:chExt cx="8941551" cy="9011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901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được câu kể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 là gì?</a:t>
              </a: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những chủ ngữ đã cho.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"/>
          <p:cNvSpPr txBox="1">
            <a:spLocks noChangeArrowheads="1"/>
          </p:cNvSpPr>
          <p:nvPr/>
        </p:nvSpPr>
        <p:spPr bwMode="auto">
          <a:xfrm>
            <a:off x="1103086" y="620487"/>
            <a:ext cx="99132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/>
              <a:t>Đọc các câu  sau: </a:t>
            </a:r>
          </a:p>
          <a:p>
            <a:pPr algn="just">
              <a:buFontTx/>
              <a:buAutoNum type="alphaLcParenR"/>
            </a:pPr>
            <a:r>
              <a:rPr lang="en-US" altLang="en-US"/>
              <a:t>Ruộng rẫy là chiến trường</a:t>
            </a:r>
          </a:p>
          <a:p>
            <a:pPr algn="just"/>
            <a:r>
              <a:rPr lang="en-US" altLang="en-US"/>
              <a:t>    Cuốc cày là vũ khí</a:t>
            </a:r>
          </a:p>
          <a:p>
            <a:pPr algn="just"/>
            <a:r>
              <a:rPr lang="en-US" altLang="en-US"/>
              <a:t>    Nhà nông là chiến sĩ</a:t>
            </a:r>
          </a:p>
          <a:p>
            <a:pPr algn="just"/>
            <a:r>
              <a:rPr lang="en-US" altLang="en-US"/>
              <a:t>    Hậu phương thi đua với tiền phương.</a:t>
            </a:r>
          </a:p>
          <a:p>
            <a:pPr algn="just"/>
            <a:r>
              <a:rPr lang="en-US" altLang="en-US"/>
              <a:t>							</a:t>
            </a:r>
            <a:r>
              <a:rPr lang="en-US" altLang="en-US" sz="2000" b="1"/>
              <a:t>HỒ CHÍ MINH</a:t>
            </a:r>
          </a:p>
          <a:p>
            <a:pPr algn="just">
              <a:buFontTx/>
              <a:buAutoNum type="alphaLcParenR" startAt="2"/>
            </a:pPr>
            <a:r>
              <a:rPr lang="en-US" altLang="en-US"/>
              <a:t>Kim Đồng và các bạn anh là những đội viên đầu tiên của Đội ta.</a:t>
            </a:r>
          </a:p>
          <a:p>
            <a:pPr algn="just"/>
            <a:r>
              <a:rPr lang="en-US" altLang="en-US">
                <a:solidFill>
                  <a:srgbClr val="FFFF00"/>
                </a:solidFill>
              </a:rPr>
              <a:t>     </a:t>
            </a:r>
          </a:p>
          <a:p>
            <a:pPr algn="just"/>
            <a:r>
              <a:rPr lang="en-US" altLang="en-US"/>
              <a:t>                                                                                       					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446314" y="3911600"/>
            <a:ext cx="1135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/>
              <a:t>    1. Trong các câu trên, những câu nào có dạng </a:t>
            </a:r>
            <a:r>
              <a:rPr lang="en-US" altLang="en-US" b="1" i="1"/>
              <a:t>Ai là gì ?</a:t>
            </a:r>
            <a:endParaRPr lang="en-US" altLang="en-US" b="1"/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auto">
          <a:xfrm>
            <a:off x="446314" y="4457336"/>
            <a:ext cx="1135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en-US" b="1"/>
              <a:t>    2. Xác định chủ ngữ trong những câu vừa tìm được.</a:t>
            </a: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446314" y="4984349"/>
            <a:ext cx="1135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altLang="en-US" b="1"/>
              <a:t>    3. Chủ ngữ trong các câu trên do những từ ngữ như thế nào tạo thành?</a:t>
            </a:r>
          </a:p>
        </p:txBody>
      </p:sp>
    </p:spTree>
    <p:extLst>
      <p:ext uri="{BB962C8B-B14F-4D97-AF65-F5344CB8AC3E}">
        <p14:creationId xmlns:p14="http://schemas.microsoft.com/office/powerpoint/2010/main" val="1394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980</Words>
  <Application>Microsoft Office PowerPoint</Application>
  <PresentationFormat>Widescreen</PresentationFormat>
  <Paragraphs>144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.VnArial</vt:lpstr>
      <vt:lpstr>.VnTime</vt:lpstr>
      <vt:lpstr>Arial</vt:lpstr>
      <vt:lpstr>Calibri</vt:lpstr>
      <vt:lpstr>Calibri Light</vt:lpstr>
      <vt:lpstr>Garamond</vt:lpstr>
      <vt:lpstr>Times New Roman</vt:lpstr>
      <vt:lpstr>VNI-Times</vt:lpstr>
      <vt:lpstr>Wingdings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341</cp:revision>
  <dcterms:created xsi:type="dcterms:W3CDTF">2021-08-04T18:52:07Z</dcterms:created>
  <dcterms:modified xsi:type="dcterms:W3CDTF">2022-03-01T03:44:56Z</dcterms:modified>
</cp:coreProperties>
</file>